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6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2"/>
    <p:sldMasterId id="2147483658" r:id="rId3"/>
    <p:sldMasterId id="2147483670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9144000" cy="5143500" type="screen16x9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A82A92-2A53-832A-8078-68483FAA53BB}" v="614" dt="2025-06-03T15:26:11.267"/>
    <p1510:client id="{4A6AB74E-3EC6-5795-280D-C5BFE18F4CC9}" v="1" dt="2025-06-03T12:34:26.6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65560" y="504720"/>
            <a:ext cx="508968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FFFFFF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3"/>
          <a:srcRect l="372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11920" y="490680"/>
            <a:ext cx="5024520" cy="1759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585760" y="691200"/>
            <a:ext cx="3469320" cy="44521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67;p14"/>
          <p:cNvPicPr/>
          <p:nvPr/>
        </p:nvPicPr>
        <p:blipFill>
          <a:blip r:embed="rId3"/>
          <a:srcRect l="616"/>
          <a:stretch/>
        </p:blipFill>
        <p:spPr>
          <a:xfrm>
            <a:off x="0" y="0"/>
            <a:ext cx="9087120" cy="5143320"/>
          </a:xfrm>
          <a:prstGeom prst="rect">
            <a:avLst/>
          </a:prstGeom>
          <a:ln w="0">
            <a:noFill/>
          </a:ln>
        </p:spPr>
      </p:pic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677600" y="485640"/>
            <a:ext cx="7175520" cy="135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71;p15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7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296928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62222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8" name="PlaceHolder 2"/>
          <p:cNvSpPr>
            <a:spLocks noGrp="1"/>
          </p:cNvSpPr>
          <p:nvPr>
            <p:ph type="title"/>
          </p:nvPr>
        </p:nvSpPr>
        <p:spPr>
          <a:xfrm>
            <a:off x="3157560" y="304920"/>
            <a:ext cx="5918400" cy="144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3505680" y="1961280"/>
            <a:ext cx="5349960" cy="2833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14;p3"/>
          <p:cNvPicPr/>
          <p:nvPr/>
        </p:nvPicPr>
        <p:blipFill>
          <a:blip r:embed="rId3"/>
          <a:srcRect l="3735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70080" y="2355480"/>
            <a:ext cx="4792680" cy="1581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6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title"/>
          </p:nvPr>
        </p:nvSpPr>
        <p:spPr>
          <a:xfrm>
            <a:off x="6351120" y="152640"/>
            <a:ext cx="1267920" cy="12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Goldman"/>
                <a:ea typeface="Goldman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95520" y="1507320"/>
            <a:ext cx="3948480" cy="2973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136;p28"/>
          <p:cNvPicPr/>
          <p:nvPr/>
        </p:nvPicPr>
        <p:blipFill>
          <a:blip r:embed="rId2"/>
          <a:srcRect l="2427" t="14809" r="2427" b="3823"/>
          <a:stretch/>
        </p:blipFill>
        <p:spPr>
          <a:xfrm>
            <a:off x="6147848" y="713083"/>
            <a:ext cx="2397935" cy="3717334"/>
          </a:xfrm>
          <a:prstGeom prst="rect">
            <a:avLst/>
          </a:prstGeom>
          <a:ln w="0">
            <a:noFill/>
          </a:ln>
        </p:spPr>
      </p:pic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79003" y="1484259"/>
            <a:ext cx="4974232" cy="128209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>
              <a:tabLst>
                <a:tab pos="0" algn="l"/>
              </a:tabLst>
            </a:pPr>
            <a:r>
              <a:rPr lang="en" sz="4800" spc="-1" dirty="0">
                <a:solidFill>
                  <a:schemeClr val="dk1"/>
                </a:solidFill>
                <a:ea typeface="+mj-lt"/>
                <a:cs typeface="+mj-lt"/>
              </a:rPr>
              <a:t>HR Analytics Proof of Concept</a:t>
            </a:r>
            <a:endParaRPr lang="sv-SE" dirty="0">
              <a:solidFill>
                <a:schemeClr val="dk1"/>
              </a:solidFill>
            </a:endParaRPr>
          </a:p>
          <a:p>
            <a:pPr>
              <a:tabLst>
                <a:tab pos="0" algn="l"/>
              </a:tabLst>
            </a:pPr>
            <a:endParaRPr lang="en" sz="4800" spc="-1" dirty="0">
              <a:solidFill>
                <a:schemeClr val="dk1"/>
              </a:solidFill>
              <a:cs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679003" y="2125306"/>
            <a:ext cx="5238869" cy="317752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88188" lnSpcReduction="10000"/>
          </a:bodyPr>
          <a:lstStyle/>
          <a:p>
            <a:pPr>
              <a:tabLst>
                <a:tab pos="0" algn="l"/>
              </a:tabLst>
            </a:pP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Vårt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uppdrag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var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att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bygga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ett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automatiserat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flöde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för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att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hämta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,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strukturera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och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analysera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jobbannonser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. </a:t>
            </a:r>
          </a:p>
          <a:p>
            <a:pPr>
              <a:tabLst>
                <a:tab pos="0" algn="l"/>
              </a:tabLst>
            </a:pPr>
            <a:endParaRPr lang="en" sz="1600" spc="-1" dirty="0">
              <a:solidFill>
                <a:schemeClr val="dk1"/>
              </a:solidFill>
              <a:ea typeface="+mj-lt"/>
              <a:cs typeface="+mj-lt"/>
            </a:endParaRPr>
          </a:p>
          <a:p>
            <a:pPr>
              <a:tabLst>
                <a:tab pos="0" algn="l"/>
              </a:tabLst>
            </a:pP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Vi hade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fått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i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uppdrag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att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fokuserade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på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tre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yrkesområden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:</a:t>
            </a:r>
            <a:b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</a:br>
            <a:endParaRPr lang="en" sz="1600" spc="-1" dirty="0">
              <a:solidFill>
                <a:schemeClr val="dk1"/>
              </a:solidFill>
              <a:ea typeface="+mj-lt"/>
              <a:cs typeface="+mj-lt"/>
            </a:endParaRPr>
          </a:p>
          <a:p>
            <a:pPr>
              <a:tabLst>
                <a:tab pos="0" algn="l"/>
              </a:tabLst>
            </a:pPr>
            <a:r>
              <a:rPr lang="en" sz="1600" b="1" spc="-1" dirty="0" err="1">
                <a:solidFill>
                  <a:schemeClr val="dk1"/>
                </a:solidFill>
                <a:ea typeface="+mj-lt"/>
                <a:cs typeface="+mj-lt"/>
              </a:rPr>
              <a:t>Försäljning</a:t>
            </a:r>
            <a:r>
              <a:rPr lang="en" sz="1600" b="1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b="1" spc="-1" dirty="0" err="1">
                <a:solidFill>
                  <a:schemeClr val="dk1"/>
                </a:solidFill>
                <a:ea typeface="+mj-lt"/>
                <a:cs typeface="+mj-lt"/>
              </a:rPr>
              <a:t>och</a:t>
            </a:r>
            <a:r>
              <a:rPr lang="en" sz="1600" b="1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b="1" spc="-1" dirty="0" err="1">
                <a:solidFill>
                  <a:schemeClr val="dk1"/>
                </a:solidFill>
                <a:ea typeface="+mj-lt"/>
                <a:cs typeface="+mj-lt"/>
              </a:rPr>
              <a:t>marknadsföring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, </a:t>
            </a:r>
            <a:r>
              <a:rPr lang="en" sz="1600" b="1" spc="-1" dirty="0" err="1">
                <a:solidFill>
                  <a:schemeClr val="dk1"/>
                </a:solidFill>
                <a:ea typeface="+mj-lt"/>
                <a:cs typeface="+mj-lt"/>
              </a:rPr>
              <a:t>Hälso</a:t>
            </a:r>
            <a:r>
              <a:rPr lang="en" sz="1600" b="1" spc="-1" dirty="0">
                <a:solidFill>
                  <a:schemeClr val="dk1"/>
                </a:solidFill>
                <a:ea typeface="+mj-lt"/>
                <a:cs typeface="+mj-lt"/>
              </a:rPr>
              <a:t>- </a:t>
            </a:r>
            <a:r>
              <a:rPr lang="en" sz="1600" b="1" spc="-1" dirty="0" err="1">
                <a:solidFill>
                  <a:schemeClr val="dk1"/>
                </a:solidFill>
                <a:ea typeface="+mj-lt"/>
                <a:cs typeface="+mj-lt"/>
              </a:rPr>
              <a:t>och</a:t>
            </a:r>
            <a:r>
              <a:rPr lang="en" sz="1600" b="1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b="1" spc="-1" dirty="0" err="1">
                <a:solidFill>
                  <a:schemeClr val="dk1"/>
                </a:solidFill>
                <a:ea typeface="+mj-lt"/>
                <a:cs typeface="+mj-lt"/>
              </a:rPr>
              <a:t>sjukvård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samt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b="1" spc="-1" dirty="0" err="1">
                <a:solidFill>
                  <a:schemeClr val="dk1"/>
                </a:solidFill>
                <a:ea typeface="+mj-lt"/>
                <a:cs typeface="+mj-lt"/>
              </a:rPr>
              <a:t>Hotell</a:t>
            </a:r>
            <a:r>
              <a:rPr lang="en" sz="1600" b="1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b="1" spc="-1" dirty="0" err="1">
                <a:solidFill>
                  <a:schemeClr val="dk1"/>
                </a:solidFill>
                <a:ea typeface="+mj-lt"/>
                <a:cs typeface="+mj-lt"/>
              </a:rPr>
              <a:t>och</a:t>
            </a:r>
            <a:r>
              <a:rPr lang="en" sz="1600" b="1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b="1" spc="-1" dirty="0" err="1">
                <a:solidFill>
                  <a:schemeClr val="dk1"/>
                </a:solidFill>
                <a:ea typeface="+mj-lt"/>
                <a:cs typeface="+mj-lt"/>
              </a:rPr>
              <a:t>restaurang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.</a:t>
            </a:r>
            <a:endParaRPr lang="sv-SE">
              <a:solidFill>
                <a:schemeClr val="dk1"/>
              </a:solidFill>
              <a:ea typeface="+mj-lt"/>
              <a:cs typeface="+mj-lt"/>
            </a:endParaRPr>
          </a:p>
          <a:p>
            <a:pPr>
              <a:tabLst>
                <a:tab pos="0" algn="l"/>
              </a:tabLst>
            </a:pPr>
            <a:endParaRPr lang="en" sz="1600" spc="-1" dirty="0">
              <a:solidFill>
                <a:schemeClr val="dk1"/>
              </a:solidFill>
              <a:ea typeface="+mj-lt"/>
              <a:cs typeface="+mj-lt"/>
            </a:endParaRPr>
          </a:p>
          <a:p>
            <a:pPr>
              <a:tabLst>
                <a:tab pos="0" algn="l"/>
              </a:tabLst>
            </a:pP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Tidigare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sköttes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detta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arbetet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manuellt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av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personalen,vilket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var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både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tidskrävande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och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ineffektivt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.</a:t>
            </a:r>
            <a:endParaRPr lang="en">
              <a:solidFill>
                <a:schemeClr val="dk1"/>
              </a:solidFill>
              <a:ea typeface="+mj-lt"/>
              <a:cs typeface="+mj-lt"/>
            </a:endParaRPr>
          </a:p>
          <a:p>
            <a:pPr>
              <a:tabLst>
                <a:tab pos="0" algn="l"/>
              </a:tabLst>
            </a:pPr>
            <a:endParaRPr lang="en" sz="1600" spc="-1" dirty="0">
              <a:solidFill>
                <a:schemeClr val="dk1"/>
              </a:solidFill>
              <a:ea typeface="+mj-lt"/>
              <a:cs typeface="+mj-lt"/>
            </a:endParaRPr>
          </a:p>
          <a:p>
            <a:pPr>
              <a:tabLst>
                <a:tab pos="0" algn="l"/>
              </a:tabLst>
            </a:pP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Vår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idé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var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att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skapa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en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analysplattform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som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hjälper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rekryterare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att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förstå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trender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och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behov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på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err="1">
                <a:solidFill>
                  <a:schemeClr val="dk1"/>
                </a:solidFill>
                <a:ea typeface="+mj-lt"/>
                <a:cs typeface="+mj-lt"/>
              </a:rPr>
              <a:t>arbetsmarknaden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. </a:t>
            </a:r>
            <a:endParaRPr lang="en" sz="1600" spc="-1" dirty="0">
              <a:solidFill>
                <a:schemeClr val="dk1"/>
              </a:solidFill>
              <a:cs typeface="Arial"/>
            </a:endParaRPr>
          </a:p>
          <a:p>
            <a:pPr>
              <a:tabLst>
                <a:tab pos="0" algn="l"/>
              </a:tabLst>
            </a:pPr>
            <a:endParaRPr lang="en" sz="1600" spc="-1" dirty="0">
              <a:solidFill>
                <a:schemeClr val="dk1"/>
              </a:solidFill>
              <a:ea typeface="+mj-lt"/>
              <a:cs typeface="+mj-lt"/>
            </a:endParaRPr>
          </a:p>
          <a:p>
            <a:pPr>
              <a:tabLst>
                <a:tab pos="0" algn="l"/>
              </a:tabLst>
            </a:pP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Resultatet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blev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en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pipeline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från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b="1" spc="-1" dirty="0">
                <a:solidFill>
                  <a:schemeClr val="dk1"/>
                </a:solidFill>
                <a:ea typeface="+mj-lt"/>
                <a:cs typeface="+mj-lt"/>
              </a:rPr>
              <a:t>API till dashboard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– med full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kontroll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över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data,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modellering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och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 </a:t>
            </a:r>
            <a:r>
              <a:rPr lang="en" sz="1600" spc="-1" dirty="0" err="1">
                <a:solidFill>
                  <a:schemeClr val="dk1"/>
                </a:solidFill>
                <a:ea typeface="+mj-lt"/>
                <a:cs typeface="+mj-lt"/>
              </a:rPr>
              <a:t>visualisering</a:t>
            </a:r>
            <a:r>
              <a:rPr lang="en" sz="1600" spc="-1" dirty="0">
                <a:solidFill>
                  <a:schemeClr val="dk1"/>
                </a:solidFill>
                <a:ea typeface="+mj-lt"/>
                <a:cs typeface="+mj-lt"/>
              </a:rPr>
              <a:t>.</a:t>
            </a:r>
            <a:endParaRPr lang="en" dirty="0">
              <a:solidFill>
                <a:schemeClr val="dk1"/>
              </a:solidFill>
              <a:ea typeface="+mj-lt"/>
              <a:cs typeface="+mj-lt"/>
            </a:endParaRPr>
          </a:p>
          <a:p>
            <a:pPr>
              <a:tabLst>
                <a:tab pos="0" algn="l"/>
              </a:tabLst>
            </a:pPr>
            <a:endParaRPr lang="en" sz="1600" spc="-1" dirty="0">
              <a:solidFill>
                <a:schemeClr val="dk1"/>
              </a:solidFill>
              <a:cs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" sz="1600" b="0" strike="noStrike" spc="-1" dirty="0">
              <a:solidFill>
                <a:schemeClr val="dk1"/>
              </a:solidFill>
              <a:latin typeface="Albert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2097655" y="1278171"/>
            <a:ext cx="6635697" cy="150738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r">
              <a:tabLst>
                <a:tab pos="0" algn="l"/>
              </a:tabLst>
            </a:pPr>
            <a:r>
              <a:rPr lang="en" dirty="0"/>
              <a:t>GitHub &amp; </a:t>
            </a:r>
            <a:r>
              <a:rPr lang="en" dirty="0" err="1"/>
              <a:t>Arbetsstruktur</a:t>
            </a:r>
            <a:endParaRPr lang="sv-SE" dirty="0"/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2715648" y="2202902"/>
            <a:ext cx="5399709" cy="156458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2500" lnSpcReduction="20000"/>
          </a:bodyPr>
          <a:lstStyle/>
          <a:p>
            <a:pPr algn="ctr">
              <a:buFont typeface="Arial"/>
              <a:buChar char="•"/>
            </a:pP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Vi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använde</a:t>
            </a: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ett</a:t>
            </a: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gemensamt</a:t>
            </a: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 GitHub-repo</a:t>
            </a:r>
            <a:endParaRPr lang="en-US" sz="1400" spc="-1" dirty="0">
              <a:solidFill>
                <a:schemeClr val="dk1"/>
              </a:solidFill>
              <a:cs typeface="Arial"/>
            </a:endParaRPr>
          </a:p>
          <a:p>
            <a:pPr algn="ctr">
              <a:buFont typeface="Arial"/>
              <a:buChar char="•"/>
            </a:pP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Arbetade i egna grenar, gjorde pull requests och code reviews.</a:t>
            </a:r>
            <a:endParaRPr lang="en-US" dirty="0">
              <a:solidFill>
                <a:schemeClr val="dk1"/>
              </a:solidFill>
              <a:cs typeface="Arial"/>
            </a:endParaRPr>
          </a:p>
          <a:p>
            <a:pPr algn="ctr">
              <a:buFont typeface="Arial"/>
              <a:buChar char="•"/>
            </a:pP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Alla</a:t>
            </a: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 commits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dokumenterades</a:t>
            </a: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tydligt</a:t>
            </a: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,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vilket</a:t>
            </a: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gav</a:t>
            </a: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 god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spårbarhet</a:t>
            </a:r>
            <a:endParaRPr lang="en-US" sz="1400" spc="-1" dirty="0" err="1">
              <a:solidFill>
                <a:schemeClr val="dk1"/>
              </a:solidFill>
              <a:cs typeface="Arial"/>
            </a:endParaRPr>
          </a:p>
          <a:p>
            <a:pPr algn="ctr">
              <a:buFont typeface="Arial"/>
              <a:buChar char="•"/>
            </a:pP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GitHub Projects visade vem som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gjorde</a:t>
            </a:r>
            <a:r>
              <a:rPr lang="en-US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-US" sz="1400" spc="-1" dirty="0" err="1">
                <a:solidFill>
                  <a:schemeClr val="dk1"/>
                </a:solidFill>
                <a:ea typeface="+mn-lt"/>
                <a:cs typeface="+mn-lt"/>
              </a:rPr>
              <a:t>vad</a:t>
            </a:r>
            <a:r>
              <a:rPr lang="sv-SE" sz="1400" spc="-1" dirty="0">
                <a:solidFill>
                  <a:schemeClr val="dk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dk1"/>
              </a:solidFill>
            </a:endParaRPr>
          </a:p>
          <a:p>
            <a:pPr algn="ctr">
              <a:buFont typeface="Arial"/>
              <a:buChar char="•"/>
            </a:pPr>
            <a:r>
              <a:rPr lang="sv-SE" sz="1400" spc="-1" dirty="0">
                <a:solidFill>
                  <a:schemeClr val="dk1"/>
                </a:solidFill>
                <a:ea typeface="+mn-lt"/>
                <a:cs typeface="+mn-lt"/>
              </a:rPr>
              <a:t>Vi använde delar av </a:t>
            </a:r>
            <a:r>
              <a:rPr lang="sv-SE" sz="1400" spc="-1" dirty="0" err="1">
                <a:solidFill>
                  <a:schemeClr val="dk1"/>
                </a:solidFill>
                <a:ea typeface="+mn-lt"/>
                <a:cs typeface="+mn-lt"/>
              </a:rPr>
              <a:t>Kanban</a:t>
            </a:r>
            <a:r>
              <a:rPr lang="sv-SE" sz="1400" spc="-1" dirty="0">
                <a:solidFill>
                  <a:schemeClr val="dk1"/>
                </a:solidFill>
                <a:ea typeface="+mn-lt"/>
                <a:cs typeface="+mn-lt"/>
              </a:rPr>
              <a:t>-konceptet, men fokuserade främst på individuellt ansvar och tydlig spårbarhet i </a:t>
            </a:r>
            <a:r>
              <a:rPr lang="sv-SE" sz="1400" spc="-1" dirty="0" err="1">
                <a:solidFill>
                  <a:schemeClr val="dk1"/>
                </a:solidFill>
                <a:ea typeface="+mn-lt"/>
                <a:cs typeface="+mn-lt"/>
              </a:rPr>
              <a:t>GitHub</a:t>
            </a:r>
            <a:r>
              <a:rPr lang="sv-SE" sz="1400" spc="-1" dirty="0">
                <a:solidFill>
                  <a:schemeClr val="dk1"/>
                </a:solidFill>
                <a:ea typeface="+mn-lt"/>
                <a:cs typeface="+mn-lt"/>
              </a:rPr>
              <a:t>.</a:t>
            </a:r>
            <a:endParaRPr lang="sv-SE" sz="1400" b="0" strike="noStrike" spc="-1" dirty="0">
              <a:solidFill>
                <a:schemeClr val="dk1"/>
              </a:solidFill>
              <a:latin typeface="Arial"/>
              <a:ea typeface="Albert Sans"/>
              <a:cs typeface="Arial"/>
            </a:endParaRPr>
          </a:p>
          <a:p>
            <a:pPr indent="0" algn="ctr">
              <a:buNone/>
            </a:pPr>
            <a:endParaRPr lang="en-US" sz="1400" spc="-1" dirty="0">
              <a:solidFill>
                <a:schemeClr val="dk1"/>
              </a:solidFill>
              <a:latin typeface="Albert Sans"/>
              <a:ea typeface="Albert Sans"/>
            </a:endParaRP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1A04B574-F151-F0F3-E63E-2ABB2F5A6CB3}"/>
              </a:ext>
            </a:extLst>
          </p:cNvPr>
          <p:cNvSpPr txBox="1"/>
          <p:nvPr/>
        </p:nvSpPr>
        <p:spPr>
          <a:xfrm>
            <a:off x="257042" y="4039031"/>
            <a:ext cx="417618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-SE" dirty="0">
                <a:ea typeface="+mn-lt"/>
                <a:cs typeface="+mn-lt"/>
              </a:rPr>
              <a:t>"</a:t>
            </a:r>
            <a:r>
              <a:rPr lang="sv-SE" dirty="0" err="1">
                <a:ea typeface="+mn-lt"/>
                <a:cs typeface="+mn-lt"/>
              </a:rPr>
              <a:t>GitHub</a:t>
            </a:r>
            <a:r>
              <a:rPr lang="sv-SE" dirty="0">
                <a:ea typeface="+mn-lt"/>
                <a:cs typeface="+mn-lt"/>
              </a:rPr>
              <a:t> gav oss versionshantering, backup och en tydlig struktur även när vi arbetade på olika håll."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107205" y="1059610"/>
            <a:ext cx="5905855" cy="235186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ctr"/>
            <a:endParaRPr lang="en-US" sz="1400" spc="-1" dirty="0">
              <a:solidFill>
                <a:schemeClr val="dk1"/>
              </a:solidFill>
              <a:cs typeface="Arial"/>
            </a:endParaRPr>
          </a:p>
          <a:p>
            <a:pPr algn="ctr"/>
            <a:endParaRPr lang="en-US" sz="1400" b="0" strike="noStrike" spc="-1">
              <a:solidFill>
                <a:schemeClr val="dk1"/>
              </a:solidFill>
              <a:latin typeface="Albert Sans"/>
              <a:ea typeface="Albert Sans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371520" y="165378"/>
            <a:ext cx="4819101" cy="156664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>
              <a:tabLst>
                <a:tab pos="0" algn="l"/>
              </a:tabLst>
            </a:pPr>
            <a:endParaRPr lang="en" dirty="0">
              <a:cs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" sz="4600" b="0" strike="noStrike" spc="-1">
              <a:solidFill>
                <a:schemeClr val="dk1"/>
              </a:solidFill>
              <a:latin typeface="Goldman"/>
            </a:endParaRP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315ADCFA-3E8A-D7AF-2440-9C7BB8484C82}"/>
              </a:ext>
            </a:extLst>
          </p:cNvPr>
          <p:cNvSpPr txBox="1"/>
          <p:nvPr/>
        </p:nvSpPr>
        <p:spPr>
          <a:xfrm>
            <a:off x="2398133" y="3905201"/>
            <a:ext cx="420228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-SE" dirty="0">
                <a:ea typeface="+mn-lt"/>
                <a:cs typeface="+mn-lt"/>
              </a:rPr>
              <a:t>"Vi tog bort behovet av manuell nedladdning – vilket vi sparar otroligt mycket tid på och ökar vår tillgängligheten."</a:t>
            </a:r>
            <a:endParaRPr lang="sv-SE" dirty="0"/>
          </a:p>
          <a:p>
            <a:pPr algn="l"/>
            <a:endParaRPr lang="sv-SE">
              <a:cs typeface="Arial"/>
            </a:endParaRPr>
          </a:p>
        </p:txBody>
      </p:sp>
      <p:pic>
        <p:nvPicPr>
          <p:cNvPr id="3" name="Bildobjekt 2" descr="En bild som visar text, skärmbild, grafisk design, design&#10;&#10;AI-genererat innehåll kan vara felaktigt.">
            <a:extLst>
              <a:ext uri="{FF2B5EF4-FFF2-40B4-BE49-F238E27FC236}">
                <a16:creationId xmlns:a16="http://schemas.microsoft.com/office/drawing/2014/main" id="{762AE3E6-207F-47D3-2520-B364404BC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1" y="0"/>
            <a:ext cx="9148022" cy="40165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702491" y="65807"/>
            <a:ext cx="3742921" cy="1352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r">
              <a:tabLst>
                <a:tab pos="0" algn="l"/>
              </a:tabLst>
            </a:pPr>
            <a:r>
              <a:rPr lang="en" sz="3600" dirty="0" err="1"/>
              <a:t>Dataflöde</a:t>
            </a:r>
            <a:r>
              <a:rPr lang="en" sz="3600" dirty="0"/>
              <a:t> &amp; </a:t>
            </a:r>
            <a:r>
              <a:rPr lang="en" sz="3600" dirty="0" err="1"/>
              <a:t>dbt</a:t>
            </a:r>
            <a:endParaRPr lang="sv-SE" sz="3600" dirty="0" err="1"/>
          </a:p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endParaRPr lang="en" sz="4000" b="0" strike="noStrike" spc="-1" dirty="0">
              <a:solidFill>
                <a:schemeClr val="dk1"/>
              </a:solidFill>
              <a:latin typeface="Goldman"/>
            </a:endParaRPr>
          </a:p>
        </p:txBody>
      </p:sp>
      <p:pic>
        <p:nvPicPr>
          <p:cNvPr id="2" name="Bildobjekt 1" descr="En bild som visar text, skärmbild, Teckensnitt, design&#10;&#10;AI-genererat innehåll kan vara felaktigt.">
            <a:extLst>
              <a:ext uri="{FF2B5EF4-FFF2-40B4-BE49-F238E27FC236}">
                <a16:creationId xmlns:a16="http://schemas.microsoft.com/office/drawing/2014/main" id="{8E504FC4-7D3C-9CB5-CDE9-96F6EB7EF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953" y="682830"/>
            <a:ext cx="7722671" cy="410441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167;p31"/>
          <p:cNvPicPr/>
          <p:nvPr/>
        </p:nvPicPr>
        <p:blipFill>
          <a:blip r:embed="rId2"/>
          <a:srcRect l="30802" r="32938"/>
          <a:stretch/>
        </p:blipFill>
        <p:spPr>
          <a:xfrm>
            <a:off x="0" y="0"/>
            <a:ext cx="2969640" cy="5142960"/>
          </a:xfrm>
          <a:prstGeom prst="rect">
            <a:avLst/>
          </a:prstGeom>
          <a:ln w="0">
            <a:noFill/>
          </a:ln>
        </p:spPr>
      </p:pic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3505320" y="295186"/>
            <a:ext cx="5914800" cy="1447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tabLst>
                <a:tab pos="0" algn="l"/>
              </a:tabLst>
            </a:pPr>
            <a:r>
              <a:rPr lang="en" err="1"/>
              <a:t>Dashboard</a:t>
            </a:r>
            <a:r>
              <a:rPr lang="en"/>
              <a:t> &amp; Beslutsstöd</a:t>
            </a:r>
            <a:endParaRPr lang="sv-SE"/>
          </a:p>
          <a:p>
            <a:pPr>
              <a:tabLst>
                <a:tab pos="0" algn="l"/>
              </a:tabLst>
            </a:pPr>
            <a:endParaRPr lang="en">
              <a:cs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" sz="3000" b="0" strike="noStrike" spc="-1">
              <a:solidFill>
                <a:schemeClr val="dk1"/>
              </a:solidFill>
              <a:latin typeface="Goldman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3505320" y="1575270"/>
            <a:ext cx="3882180" cy="2960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77500" lnSpcReduction="20000"/>
          </a:bodyPr>
          <a:lstStyle/>
          <a:p>
            <a:pPr marL="0" indent="0">
              <a:buNone/>
              <a:tabLst>
                <a:tab pos="0" algn="l"/>
              </a:tabLst>
            </a:pPr>
            <a:r>
              <a:rPr lang="en" sz="1200" b="1"/>
              <a:t>Dashboard &amp; Beslutsstöd för </a:t>
            </a:r>
            <a:r>
              <a:rPr lang="en" sz="1200" b="1" err="1"/>
              <a:t>Rekrytering</a:t>
            </a:r>
            <a:endParaRPr lang="en" sz="1200" spc="-1">
              <a:solidFill>
                <a:schemeClr val="dk1"/>
              </a:solidFill>
              <a:cs typeface="Arial"/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Byggd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 med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Streamlit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–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kopplad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till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dbt-modeller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i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ett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mart-schema</a:t>
            </a:r>
            <a:endParaRPr lang="en" sz="1200">
              <a:solidFill>
                <a:schemeClr val="dk1"/>
              </a:solidFill>
              <a:cs typeface="Arial"/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Automatiskt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uppdaterad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 via pipeline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från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JobTech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-API</a:t>
            </a:r>
            <a:endParaRPr lang="en" sz="1200">
              <a:solidFill>
                <a:schemeClr val="dk1"/>
              </a:solidFill>
              <a:cs typeface="Arial"/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Ger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direkt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insikt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 till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rekryterare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inom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Vård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 &amp; Omsorg</a:t>
            </a:r>
            <a:endParaRPr lang="en" sz="1200">
              <a:solidFill>
                <a:schemeClr val="dk1"/>
              </a:solidFill>
              <a:cs typeface="Arial"/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br>
              <a:rPr lang="en-US"/>
            </a:br>
            <a:endParaRPr lang="en-US" sz="1200">
              <a:cs typeface="Arial"/>
            </a:endParaRPr>
          </a:p>
          <a:p>
            <a:pPr marL="0" indent="0">
              <a:buNone/>
              <a:tabLst>
                <a:tab pos="0" algn="l"/>
              </a:tabLst>
            </a:pPr>
            <a:r>
              <a:rPr lang="en" sz="1200" b="1"/>
              <a:t>Visualiseringar i </a:t>
            </a:r>
            <a:r>
              <a:rPr lang="en" sz="1200" b="1" err="1"/>
              <a:t>dashboarden</a:t>
            </a:r>
            <a:r>
              <a:rPr lang="en" sz="1200" b="1"/>
              <a:t>:</a:t>
            </a:r>
            <a:endParaRPr lang="en" sz="1200">
              <a:cs typeface="Arial"/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Antal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annonser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per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yrkesroll</a:t>
            </a:r>
            <a:endParaRPr lang="en" sz="1200">
              <a:solidFill>
                <a:schemeClr val="dk1"/>
              </a:solidFill>
              <a:cs typeface="Arial"/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Antal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annonser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per </a:t>
            </a: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stad</a:t>
            </a:r>
            <a:endParaRPr lang="en" sz="1200">
              <a:solidFill>
                <a:schemeClr val="dk1"/>
              </a:solidFill>
              <a:cs typeface="Arial"/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Fördelning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av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anställningstyp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(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heltid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/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deltid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)</a:t>
            </a:r>
            <a:endParaRPr lang="en" sz="1200">
              <a:solidFill>
                <a:schemeClr val="dk1"/>
              </a:solidFill>
              <a:cs typeface="Arial"/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r>
              <a:rPr lang="en" sz="1200" b="1" spc="-1">
                <a:solidFill>
                  <a:schemeClr val="dk1"/>
                </a:solidFill>
                <a:ea typeface="+mn-lt"/>
                <a:cs typeface="+mn-lt"/>
              </a:rPr>
              <a:t>Topp 5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arbetsgivare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per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område</a:t>
            </a:r>
            <a:endParaRPr lang="en" sz="1200">
              <a:solidFill>
                <a:schemeClr val="dk1"/>
              </a:solidFill>
              <a:cs typeface="Arial"/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Planerad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: </a:t>
            </a:r>
            <a:r>
              <a:rPr lang="en" sz="1200" b="1" spc="-1" err="1">
                <a:solidFill>
                  <a:schemeClr val="dk1"/>
                </a:solidFill>
                <a:ea typeface="+mn-lt"/>
                <a:cs typeface="+mn-lt"/>
              </a:rPr>
              <a:t>Tidslinje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för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förändring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över</a:t>
            </a:r>
            <a:r>
              <a:rPr lang="en" sz="1200" spc="-1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200" spc="-1" err="1">
                <a:solidFill>
                  <a:schemeClr val="dk1"/>
                </a:solidFill>
                <a:ea typeface="+mn-lt"/>
                <a:cs typeface="+mn-lt"/>
              </a:rPr>
              <a:t>tid</a:t>
            </a:r>
            <a:endParaRPr lang="en" sz="1200" err="1">
              <a:solidFill>
                <a:schemeClr val="dk1"/>
              </a:solidFill>
            </a:endParaRPr>
          </a:p>
          <a:p>
            <a:pPr>
              <a:buFont typeface="Arial"/>
              <a:buChar char="•"/>
              <a:tabLst>
                <a:tab pos="0" algn="l"/>
              </a:tabLst>
            </a:pPr>
            <a:endParaRPr lang="en" sz="1400" spc="-1">
              <a:solidFill>
                <a:schemeClr val="dk1"/>
              </a:solidFill>
              <a:cs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" sz="1400" b="0" strike="noStrike" spc="-1">
              <a:solidFill>
                <a:schemeClr val="dk1"/>
              </a:solidFill>
              <a:latin typeface="Albert Sans"/>
            </a:endParaRP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C1F17132-61AB-FBAC-EDF8-0341EE907BDF}"/>
              </a:ext>
            </a:extLst>
          </p:cNvPr>
          <p:cNvSpPr txBox="1"/>
          <p:nvPr/>
        </p:nvSpPr>
        <p:spPr>
          <a:xfrm>
            <a:off x="6462403" y="4417399"/>
            <a:ext cx="306133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-SE" sz="1200" dirty="0">
                <a:ea typeface="+mn-lt"/>
                <a:cs typeface="+mn-lt"/>
              </a:rPr>
              <a:t>"En rekryterare inom ex vården kan snabbt se vilka städer som efterfrågar mest sjuksköterskor."</a:t>
            </a:r>
            <a:endParaRPr lang="sv-SE" sz="1200" dirty="0"/>
          </a:p>
          <a:p>
            <a:pPr algn="l"/>
            <a:endParaRPr lang="sv-SE"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063360" y="378960"/>
            <a:ext cx="3011400" cy="1352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r">
              <a:tabLst>
                <a:tab pos="0" algn="l"/>
              </a:tabLst>
            </a:pPr>
            <a:r>
              <a:rPr lang="en"/>
              <a:t>Avslutning</a:t>
            </a:r>
            <a:endParaRPr lang="sv-SE"/>
          </a:p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endParaRPr lang="en" sz="4000" b="0" strike="noStrike" spc="-1">
              <a:solidFill>
                <a:schemeClr val="dk1"/>
              </a:solidFill>
              <a:latin typeface="Goldman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1743120" y="1486020"/>
            <a:ext cx="5886000" cy="1885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>
              <a:buFont typeface="Arial"/>
              <a:buChar char="•"/>
              <a:tabLst>
                <a:tab pos="0" algn="l"/>
              </a:tabLst>
            </a:pP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Plattformen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sparar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tid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och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ger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större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analytiskt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värde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för HR-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specialister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. Som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numera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kan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ägna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sig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åt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att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dricka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mera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kaffe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 </a:t>
            </a:r>
            <a:r>
              <a:rPr lang="en" sz="1400" spc="-1" dirty="0" err="1">
                <a:solidFill>
                  <a:schemeClr val="dk1"/>
                </a:solidFill>
                <a:ea typeface="+mn-lt"/>
                <a:cs typeface="+mn-lt"/>
              </a:rPr>
              <a:t>istället</a:t>
            </a:r>
            <a:r>
              <a:rPr lang="en" sz="1400" spc="-1" dirty="0">
                <a:solidFill>
                  <a:schemeClr val="dk1"/>
                </a:solidFill>
                <a:ea typeface="+mn-lt"/>
                <a:cs typeface="+mn-lt"/>
              </a:rPr>
              <a:t>! =)</a:t>
            </a:r>
            <a:endParaRPr lang="sv-SE" dirty="0">
              <a:solidFill>
                <a:schemeClr val="dk1"/>
              </a:solidFill>
              <a:cs typeface="Arial"/>
            </a:endParaRPr>
          </a:p>
          <a:p>
            <a:pPr indent="0">
              <a:buNone/>
              <a:tabLst>
                <a:tab pos="0" algn="l"/>
              </a:tabLst>
            </a:pPr>
            <a:r>
              <a:rPr lang="en" sz="1400" b="1" spc="-1" dirty="0">
                <a:solidFill>
                  <a:schemeClr val="dk1"/>
                </a:solidFill>
                <a:ea typeface="+mn-lt"/>
                <a:cs typeface="+mn-lt"/>
              </a:rPr>
              <a:t>Tack För </a:t>
            </a:r>
            <a:r>
              <a:rPr lang="en" sz="1400" b="1" spc="-1" dirty="0" err="1">
                <a:solidFill>
                  <a:schemeClr val="dk1"/>
                </a:solidFill>
                <a:ea typeface="+mn-lt"/>
                <a:cs typeface="+mn-lt"/>
              </a:rPr>
              <a:t>oss</a:t>
            </a:r>
            <a:r>
              <a:rPr lang="en" sz="1400" b="1" spc="-1" dirty="0">
                <a:solidFill>
                  <a:schemeClr val="dk1"/>
                </a:solidFill>
                <a:ea typeface="+mn-lt"/>
                <a:cs typeface="+mn-lt"/>
              </a:rPr>
              <a:t>!</a:t>
            </a:r>
          </a:p>
          <a:p>
            <a:pPr indent="0">
              <a:buNone/>
              <a:tabLst>
                <a:tab pos="0" algn="l"/>
              </a:tabLst>
            </a:pPr>
            <a:r>
              <a:rPr lang="en" sz="1400" b="1" spc="-1" dirty="0">
                <a:solidFill>
                  <a:schemeClr val="dk1"/>
                </a:solidFill>
                <a:ea typeface="+mn-lt"/>
                <a:cs typeface="+mn-lt"/>
              </a:rPr>
              <a:t>Tobias, Joakim, Malik</a:t>
            </a:r>
            <a:endParaRPr lang="en" sz="1400" b="1" spc="-1" dirty="0">
              <a:solidFill>
                <a:schemeClr val="dk1"/>
              </a:solidFill>
              <a:cs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" sz="1400" b="0" strike="noStrike" spc="-1">
              <a:solidFill>
                <a:schemeClr val="dk1"/>
              </a:solidFill>
              <a:latin typeface="Albert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387</Words>
  <Application>Microsoft Office PowerPoint</Application>
  <PresentationFormat>On-screen Show (16:9)</PresentationFormat>
  <Paragraphs>32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Technology Innovations by Slidesgo</vt:lpstr>
      <vt:lpstr>Technology Innovations by Slidesgo</vt:lpstr>
      <vt:lpstr>Technology Innovations by Slidesgo</vt:lpstr>
      <vt:lpstr>Technology Innovations by Slidesgo</vt:lpstr>
      <vt:lpstr>HR Analytics Proof of Concept </vt:lpstr>
      <vt:lpstr>GitHub &amp; Arbetsstruktur</vt:lpstr>
      <vt:lpstr> </vt:lpstr>
      <vt:lpstr>Dataflöde &amp; dbt </vt:lpstr>
      <vt:lpstr>Dashboard &amp; Beslutsstöd  </vt:lpstr>
      <vt:lpstr>Avslutning 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 Analytics Proof of Concept </dc:title>
  <cp:lastModifiedBy>Malik Al-Ansi</cp:lastModifiedBy>
  <cp:revision>276</cp:revision>
  <dcterms:modified xsi:type="dcterms:W3CDTF">2025-06-03T15:33:56Z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2025-05-25T08:16:18Z</dcterms:created>
  <dc:creator>Unknown Creator</dc:creator>
  <dc:description/>
  <dc:language>en-US</dc:language>
  <cp:lastModifiedBy>Unknown Creator</cp:lastModifiedBy>
  <dcterms:modified xsi:type="dcterms:W3CDTF">2025-05-25T08:16:18Z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16</vt:r8>
  </property>
</Properties>
</file>